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y.1september.ru/" TargetMode="External"/><Relationship Id="rId7" Type="http://schemas.openxmlformats.org/officeDocument/2006/relationships/hyperlink" Target="https://urok.1sept.ru/%D1%81%D1%82%D0%B0%D1%82%D1%8C%D0%B8/415803/" TargetMode="External"/><Relationship Id="rId2" Type="http://schemas.openxmlformats.org/officeDocument/2006/relationships/hyperlink" Target="http://festival.1september.ru/articles/527236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tmix.ru/mesotherapy/osobennosti-razvitiya-rechi-mladshih-shkolnikov-trebovaniya-k-rechi-mladshih/" TargetMode="External"/><Relationship Id="rId5" Type="http://schemas.openxmlformats.org/officeDocument/2006/relationships/hyperlink" Target="https://www.obuzz.ru/burn/razvitie-rechi-uchashchihsya-odna-iz-osnovnyh-zadach-nachalnogo/" TargetMode="External"/><Relationship Id="rId4" Type="http://schemas.openxmlformats.org/officeDocument/2006/relationships/hyperlink" Target="http://danilova.ru/publication/read_metod_05.ht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908720"/>
            <a:ext cx="8458200" cy="12223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Творческий отчет по Самообразованию </a:t>
            </a:r>
            <a:r>
              <a:rPr lang="ru-RU" dirty="0" smtClean="0">
                <a:solidFill>
                  <a:srgbClr val="FF0000"/>
                </a:solidFill>
              </a:rPr>
              <a:t>учителей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начальных классов 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МБОУ «СОШ №8 »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2063080"/>
          </a:xfrm>
        </p:spPr>
        <p:txBody>
          <a:bodyPr>
            <a:noAutofit/>
          </a:bodyPr>
          <a:lstStyle/>
          <a:p>
            <a:pPr algn="r"/>
            <a:r>
              <a:rPr lang="ru-RU" dirty="0" smtClean="0">
                <a:solidFill>
                  <a:srgbClr val="0070C0"/>
                </a:solidFill>
              </a:rPr>
              <a:t>Руководитель </a:t>
            </a:r>
            <a:r>
              <a:rPr lang="ru-RU" dirty="0" smtClean="0">
                <a:solidFill>
                  <a:srgbClr val="0070C0"/>
                </a:solidFill>
              </a:rPr>
              <a:t>МО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учителей </a:t>
            </a:r>
            <a:endParaRPr lang="ru-RU" dirty="0" smtClean="0">
              <a:solidFill>
                <a:srgbClr val="0070C0"/>
              </a:solidFill>
            </a:endParaRPr>
          </a:p>
          <a:p>
            <a:pPr algn="r"/>
            <a:r>
              <a:rPr lang="ru-RU" dirty="0" smtClean="0">
                <a:solidFill>
                  <a:srgbClr val="0070C0"/>
                </a:solidFill>
              </a:rPr>
              <a:t>начальных классов </a:t>
            </a:r>
          </a:p>
          <a:p>
            <a:pPr algn="r"/>
            <a:r>
              <a:rPr lang="ru-RU" dirty="0" smtClean="0">
                <a:solidFill>
                  <a:srgbClr val="0070C0"/>
                </a:solidFill>
              </a:rPr>
              <a:t>СОШ </a:t>
            </a:r>
            <a:r>
              <a:rPr lang="ru-RU" dirty="0" smtClean="0">
                <a:solidFill>
                  <a:srgbClr val="0070C0"/>
                </a:solidFill>
              </a:rPr>
              <a:t>№ 8 </a:t>
            </a:r>
            <a:endParaRPr lang="ru-RU" dirty="0" smtClean="0">
              <a:solidFill>
                <a:srgbClr val="0070C0"/>
              </a:solidFill>
            </a:endParaRPr>
          </a:p>
          <a:p>
            <a:pPr algn="r"/>
            <a:r>
              <a:rPr lang="ru-RU" dirty="0" smtClean="0">
                <a:solidFill>
                  <a:srgbClr val="0070C0"/>
                </a:solidFill>
              </a:rPr>
              <a:t>Московец </a:t>
            </a:r>
            <a:r>
              <a:rPr lang="ru-RU" dirty="0" smtClean="0">
                <a:solidFill>
                  <a:srgbClr val="0070C0"/>
                </a:solidFill>
              </a:rPr>
              <a:t>Г.Н. </a:t>
            </a:r>
          </a:p>
          <a:p>
            <a:pPr algn="r"/>
            <a:r>
              <a:rPr lang="ru-RU" dirty="0" smtClean="0"/>
              <a:t>Апрель, 2022 г. Лениногорск </a:t>
            </a:r>
            <a:endParaRPr lang="ru-RU" dirty="0"/>
          </a:p>
        </p:txBody>
      </p:sp>
      <p:pic>
        <p:nvPicPr>
          <p:cNvPr id="1028" name="Picture 4" descr="C:\Users\User\Desktop\hello_html_2231bd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12662"/>
            <a:ext cx="3131840" cy="380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80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859216" cy="490066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Формы самообразования в </a:t>
            </a:r>
            <a:r>
              <a:rPr lang="ru-RU" sz="2800" dirty="0" smtClean="0">
                <a:solidFill>
                  <a:srgbClr val="FF0000"/>
                </a:solidFill>
              </a:rPr>
              <a:t>учреждении 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9153377"/>
              </p:ext>
            </p:extLst>
          </p:nvPr>
        </p:nvGraphicFramePr>
        <p:xfrm>
          <a:off x="457200" y="692699"/>
          <a:ext cx="8363272" cy="6184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933"/>
                <a:gridCol w="6439630"/>
                <a:gridCol w="1327709"/>
              </a:tblGrid>
              <a:tr h="438647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Названия мероприятия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Уровень </a:t>
                      </a:r>
                      <a:endParaRPr lang="ru-RU" dirty="0"/>
                    </a:p>
                  </a:txBody>
                  <a:tcPr/>
                </a:tc>
              </a:tr>
              <a:tr h="438647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</a:rPr>
                        <a:t>В рамках предметной недели  открытые уроки</a:t>
                      </a:r>
                      <a:r>
                        <a:rPr lang="ru-RU" sz="2000" baseline="0" dirty="0" smtClean="0">
                          <a:effectLst/>
                          <a:latin typeface="Times New Roman"/>
                          <a:ea typeface="Times New Roman"/>
                        </a:rPr>
                        <a:t>, февраль 2022 г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Школьный </a:t>
                      </a:r>
                      <a:endParaRPr lang="ru-RU" dirty="0"/>
                    </a:p>
                  </a:txBody>
                  <a:tcPr/>
                </a:tc>
              </a:tr>
              <a:tr h="757117">
                <a:tc>
                  <a:txBody>
                    <a:bodyPr/>
                    <a:lstStyle/>
                    <a:p>
                      <a:r>
                        <a:rPr lang="ru-RU" dirty="0" smtClean="0"/>
                        <a:t>2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</a:rPr>
                        <a:t>Создание рабочей программы по всем</a:t>
                      </a:r>
                      <a:r>
                        <a:rPr lang="ru-RU" sz="2000" baseline="0" dirty="0" smtClean="0">
                          <a:effectLst/>
                          <a:latin typeface="Times New Roman"/>
                          <a:ea typeface="Times New Roman"/>
                        </a:rPr>
                        <a:t> предметам 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</a:rPr>
                        <a:t> 1-4 кл. на уровень ФГОС НОО 3 поколения, 13.03. 2022 г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Школьный </a:t>
                      </a:r>
                      <a:endParaRPr lang="ru-RU" dirty="0"/>
                    </a:p>
                  </a:txBody>
                  <a:tcPr/>
                </a:tc>
              </a:tr>
              <a:tr h="757117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</a:rPr>
                        <a:t>Мониторинг готовности педагогов МБОУ «СОШ №8» к введению обновленных ФГОС, март 2022 г.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Школьный </a:t>
                      </a:r>
                      <a:endParaRPr lang="ru-RU" dirty="0"/>
                    </a:p>
                  </a:txBody>
                  <a:tcPr/>
                </a:tc>
              </a:tr>
              <a:tr h="1306516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22.12.2021 г. Единый методический день для педагогических работников по теме «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Функциональная грамотность – современный вызов для образования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»-</a:t>
                      </a:r>
                      <a:r>
                        <a:rPr lang="ru-RU" sz="20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открытые уроки, мастер-классы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Школьный </a:t>
                      </a:r>
                      <a:endParaRPr lang="ru-RU" dirty="0"/>
                    </a:p>
                  </a:txBody>
                  <a:tcPr/>
                </a:tc>
              </a:tr>
              <a:tr h="757117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000" dirty="0" smtClean="0">
                          <a:effectLst/>
                          <a:latin typeface="Times New Roman"/>
                          <a:ea typeface="Times New Roman"/>
                        </a:rPr>
                        <a:t>Профессиональное развитие: Программа активности учителей и школ России Учи.ру: Рейтинг по школе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Школьный </a:t>
                      </a:r>
                      <a:endParaRPr lang="ru-RU" dirty="0"/>
                    </a:p>
                  </a:txBody>
                  <a:tcPr/>
                </a:tc>
              </a:tr>
              <a:tr h="1231556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 рамках с 2.03.2022 г по 26.03.2022 г педагогического Эдутона по теме </a:t>
                      </a:r>
                      <a:r>
                        <a:rPr lang="ru-RU" sz="1800" kern="1800" dirty="0" smtClean="0">
                          <a:effectLst/>
                          <a:latin typeface="Times New Roman"/>
                          <a:ea typeface="Times New Roman"/>
                        </a:rPr>
                        <a:t>«Формирование функциональной грамотности – приоритетная задача обновленных ФГОС» открытые</a:t>
                      </a:r>
                      <a:r>
                        <a:rPr lang="ru-RU" sz="1800" kern="1800" baseline="0" dirty="0" smtClean="0">
                          <a:effectLst/>
                          <a:latin typeface="Times New Roman"/>
                          <a:ea typeface="Times New Roman"/>
                        </a:rPr>
                        <a:t> уроки учителей начальных классов. </a:t>
                      </a:r>
                      <a:endParaRPr lang="ru-RU" sz="1800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Школьный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621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04448" cy="43204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Результат работы учителей: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837481"/>
              </p:ext>
            </p:extLst>
          </p:nvPr>
        </p:nvGraphicFramePr>
        <p:xfrm>
          <a:off x="0" y="552913"/>
          <a:ext cx="9180512" cy="64012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5020"/>
                <a:gridCol w="6393244"/>
                <a:gridCol w="1224136"/>
                <a:gridCol w="1008112"/>
              </a:tblGrid>
              <a:tr h="372753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Названия мероприятия 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Уровень 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Результат </a:t>
                      </a:r>
                      <a:endParaRPr lang="ru-RU" sz="1000" dirty="0"/>
                    </a:p>
                  </a:txBody>
                  <a:tcPr/>
                </a:tc>
              </a:tr>
              <a:tr h="813718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Межрегиональные очные олимпиады и конкурсы «ЦСГОолимп»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 в 2021/2022 учебном году  среди участников образовательных учреждений Российской Федерации</a:t>
                      </a:r>
                      <a:endParaRPr lang="ru-RU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Межрегиорнальный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победители и призеры </a:t>
                      </a:r>
                      <a:endParaRPr lang="ru-RU" sz="1000" dirty="0" smtClean="0"/>
                    </a:p>
                  </a:txBody>
                  <a:tcPr/>
                </a:tc>
              </a:tr>
              <a:tr h="572616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effectLst/>
                          <a:latin typeface="Times New Roman"/>
                          <a:ea typeface="Times New Roman"/>
                        </a:rPr>
                        <a:t>XXIII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 Всероссийская олимпиада по русскому языку «Вот задачка» 1 и 2 туры-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Times New Roman"/>
                        </a:rPr>
                        <a:t> октябрь, декабрь 2021 г</a:t>
                      </a:r>
                      <a:endParaRPr lang="ru-RU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Всероссийский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aseline="0" dirty="0" smtClean="0">
                          <a:effectLst/>
                          <a:latin typeface="Times New Roman"/>
                          <a:ea typeface="Times New Roman"/>
                        </a:rPr>
                        <a:t>победители и призеры </a:t>
                      </a:r>
                      <a:endParaRPr lang="ru-RU" sz="1000" dirty="0" smtClean="0"/>
                    </a:p>
                  </a:txBody>
                  <a:tcPr/>
                </a:tc>
              </a:tr>
              <a:tr h="572616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М</a:t>
                      </a:r>
                      <a:r>
                        <a:rPr lang="tt-RU" sz="1600" b="1" dirty="0" smtClean="0">
                          <a:effectLst/>
                          <a:latin typeface="Times New Roman"/>
                          <a:ea typeface="Times New Roman"/>
                        </a:rPr>
                        <a:t>еждународная   математическая   игра-конкурс   «Русский медвежонок</a:t>
                      </a:r>
                      <a:r>
                        <a:rPr lang="tt-RU" sz="1600" dirty="0" smtClean="0">
                          <a:effectLst/>
                          <a:latin typeface="Times New Roman"/>
                          <a:ea typeface="Times New Roman"/>
                        </a:rPr>
                        <a:t>  2021» -12 ноября, 2021г.</a:t>
                      </a:r>
                      <a:endParaRPr lang="ru-RU" sz="1600" dirty="0" smtClean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Международный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000" dirty="0" smtClean="0">
                          <a:effectLst/>
                          <a:latin typeface="Times New Roman"/>
                          <a:ea typeface="Times New Roman"/>
                        </a:rPr>
                        <a:t>победитель, призеры </a:t>
                      </a:r>
                      <a:endParaRPr lang="ru-RU" sz="1000" dirty="0" smtClean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/>
                </a:tc>
              </a:tr>
              <a:tr h="572616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Международная игра «КИТ-2021» -24 ноября,</a:t>
                      </a:r>
                      <a:r>
                        <a:rPr lang="ru-RU" sz="1600" b="1" baseline="0" dirty="0" smtClean="0">
                          <a:effectLst/>
                          <a:latin typeface="Times New Roman"/>
                          <a:ea typeface="Calibri"/>
                        </a:rPr>
                        <a:t> 2021 г- </a:t>
                      </a:r>
                      <a:r>
                        <a:rPr lang="ru-RU" sz="1600" b="0" baseline="0" dirty="0" smtClean="0">
                          <a:effectLst/>
                          <a:latin typeface="Times New Roman"/>
                          <a:ea typeface="Calibri"/>
                        </a:rPr>
                        <a:t>победитель, призеры </a:t>
                      </a:r>
                      <a:endParaRPr lang="ru-RU" sz="1600" b="0" dirty="0" smtClean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Международный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t-RU" sz="1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+mn-cs"/>
                        </a:rPr>
                        <a:t>победитель, призеры </a:t>
                      </a:r>
                      <a:endParaRPr kumimoji="0" lang="ru-RU" sz="1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/>
                </a:tc>
              </a:tr>
              <a:tr h="572616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М</a:t>
                      </a:r>
                      <a:r>
                        <a:rPr lang="tt-RU" sz="1600" b="1" dirty="0" smtClean="0">
                          <a:effectLst/>
                          <a:latin typeface="Times New Roman"/>
                          <a:ea typeface="Times New Roman"/>
                        </a:rPr>
                        <a:t>еждународная   математическая   игра-конкурс   «КЕНГУРУ- </a:t>
                      </a:r>
                      <a:r>
                        <a:rPr lang="tt-RU" sz="1600" dirty="0" smtClean="0">
                          <a:effectLst/>
                          <a:latin typeface="Times New Roman"/>
                          <a:ea typeface="Times New Roman"/>
                        </a:rPr>
                        <a:t> 2022», 17 марта 2022 г. </a:t>
                      </a:r>
                      <a:endParaRPr lang="ru-RU" sz="1600" dirty="0" smtClean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Международный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</a:tr>
              <a:tr h="572616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600" b="1" dirty="0" smtClean="0">
                          <a:effectLst/>
                          <a:latin typeface="Times New Roman"/>
                          <a:ea typeface="Times New Roman"/>
                        </a:rPr>
                        <a:t>Олимпиада по финансовой грамотности и предпринимательству</a:t>
                      </a:r>
                      <a:r>
                        <a:rPr lang="ru-RU" sz="1600" b="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tt-RU" sz="1600" dirty="0" smtClean="0">
                          <a:effectLst/>
                          <a:latin typeface="Times New Roman"/>
                          <a:ea typeface="Times New Roman"/>
                        </a:rPr>
                        <a:t>для учеников 1–9 классов</a:t>
                      </a:r>
                      <a:r>
                        <a:rPr lang="tt-RU" sz="1600" baseline="0" dirty="0" smtClean="0">
                          <a:effectLst/>
                          <a:latin typeface="Times New Roman"/>
                          <a:ea typeface="Times New Roman"/>
                        </a:rPr>
                        <a:t> Учи.ру </a:t>
                      </a:r>
                      <a:r>
                        <a:rPr lang="tt-RU" sz="16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600" dirty="0" smtClean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Всероссийский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t-RU" sz="1000" dirty="0" smtClean="0">
                          <a:effectLst/>
                          <a:latin typeface="Times New Roman"/>
                          <a:ea typeface="Times New Roman"/>
                        </a:rPr>
                        <a:t>100% </a:t>
                      </a:r>
                      <a:r>
                        <a:rPr lang="tt-RU" sz="100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tt-RU" sz="1000" dirty="0" smtClean="0">
                          <a:effectLst/>
                          <a:latin typeface="Times New Roman"/>
                          <a:ea typeface="Times New Roman"/>
                        </a:rPr>
                        <a:t>, март, 2022 г</a:t>
                      </a:r>
                      <a:endParaRPr lang="ru-RU" sz="1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616"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Республиканская очная олимпиада по русскому языку и литературе «Эверест», 2021 г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Республиканский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Призер </a:t>
                      </a:r>
                      <a:endParaRPr lang="ru-RU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616"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Республиканская очная олимпиада по русскому языку «Эрудит», 2022 г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Республиканский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Призеры </a:t>
                      </a:r>
                      <a:endParaRPr lang="ru-RU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72616"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Calibri"/>
                        </a:rPr>
                        <a:t>XXII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</a:rPr>
                        <a:t> ежегодный республиканский фестиваль эстрадного искусства СОЗВЕЗДИЕ-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ЙОЛДЫЗЛЫК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</a:rPr>
                        <a:t> –– 28.02. 2022 г. ,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Calibri"/>
                        </a:rPr>
                        <a:t> 12.04.2022 г. </a:t>
                      </a:r>
                      <a:endParaRPr lang="ru-RU" sz="1600" dirty="0" smtClean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Республиканский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</a:rPr>
                        <a:t>победитель, призер </a:t>
                      </a:r>
                      <a:endParaRPr lang="ru-RU" sz="1000" dirty="0"/>
                    </a:p>
                  </a:txBody>
                  <a:tcPr/>
                </a:tc>
              </a:tr>
              <a:tr h="572616"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Муниципальные олимпиады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 математике, русскому языку 3-4 классы, 2022 г.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победители, призеры 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619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Коллектив учителей начальных классов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User\Desktop\IMG-20220411-WA001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53874"/>
            <a:ext cx="7056783" cy="546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48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5687" cy="4301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581310"/>
            <a:ext cx="3045687" cy="4301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491" y="-99392"/>
            <a:ext cx="2976193" cy="4203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C:\Users\User\Desktop\Мельникова Ульяна Грамота призёра ОБЖ республиканский этап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948154"/>
            <a:ext cx="2806727" cy="389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101817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51" y="65672"/>
            <a:ext cx="2396049" cy="342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59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" y="0"/>
            <a:ext cx="2957337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39316"/>
            <a:ext cx="2978832" cy="4206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C:\Users\User\Desktop\Грамота за призёра ОБЖ Казань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-3657"/>
            <a:ext cx="2856753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\Desktop\Кузнецова А. ОБЖ Призёр Республик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605558"/>
            <a:ext cx="3083173" cy="427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User\Desktop\Сухановская Рита Победитель ЦСГО 13.03.202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470" y="41968"/>
            <a:ext cx="2547022" cy="353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1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075240" cy="274042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Список </a:t>
            </a:r>
            <a:r>
              <a:rPr lang="ru-RU" sz="2800" dirty="0">
                <a:solidFill>
                  <a:srgbClr val="FF0000"/>
                </a:solidFill>
              </a:rPr>
              <a:t>литературы и интернет </a:t>
            </a:r>
            <a:r>
              <a:rPr lang="ru-RU" sz="2800" dirty="0" smtClean="0">
                <a:solidFill>
                  <a:srgbClr val="FF0000"/>
                </a:solidFill>
              </a:rPr>
              <a:t>источники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48680"/>
            <a:ext cx="8640960" cy="5976664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tt-RU" sz="1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1</a:t>
            </a:r>
            <a:r>
              <a:rPr lang="tt-RU" sz="1200" dirty="0">
                <a:solidFill>
                  <a:srgbClr val="000000"/>
                </a:solidFill>
                <a:latin typeface="Times New Roman"/>
                <a:ea typeface="Times New Roman"/>
              </a:rPr>
              <a:t>. Дусавицкий А.К., Кондратюк Е.М., Толмачева И.Н., Шилкунова З.И. Урок в развивающем обучении: Книга для учителя. – М.:ВИТА-ПРЕСС, 2008.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tt-RU" sz="1200" dirty="0">
                <a:solidFill>
                  <a:srgbClr val="000000"/>
                </a:solidFill>
                <a:latin typeface="Times New Roman"/>
                <a:ea typeface="Times New Roman"/>
              </a:rPr>
              <a:t>2. Матвеева Е.И., Патрикеева И.Е. Деятельностный подход к обучению в начальной школе: урок литературного чтения (из опыта работы)//Серия «Новые образовательные стандарты». – М.:ВИТА-ПРЕСС, 2011.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tt-RU" sz="1200" dirty="0">
                <a:solidFill>
                  <a:srgbClr val="000000"/>
                </a:solidFill>
                <a:latin typeface="Times New Roman"/>
                <a:ea typeface="Times New Roman"/>
              </a:rPr>
              <a:t>3. Петерсон Л.Г., Кубышева М.А., Кудряшова Т.Г. Требование к составлению плана урока по дидактической системе деятельностного метода. – Москва, 2006 г.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tt-RU" sz="1200" dirty="0">
                <a:solidFill>
                  <a:srgbClr val="000000"/>
                </a:solidFill>
                <a:latin typeface="Times New Roman"/>
                <a:ea typeface="Times New Roman"/>
              </a:rPr>
              <a:t>4. Цукерман Г. А, “Что развивает и чего не развивает учебная деятельность младших школьников?”, Ж: “Вопросы психологии”, №5, 1998, стр. 68.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tt-RU" sz="1200" dirty="0">
                <a:solidFill>
                  <a:srgbClr val="000000"/>
                </a:solidFill>
                <a:latin typeface="Times New Roman"/>
                <a:ea typeface="Times New Roman"/>
              </a:rPr>
              <a:t>5.Чутко Н. Я. “Учебная деятельность: знакомая и незнакомая. От теории к практике обучения”. Издательский дом “Фёдоров”, 2005. 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tt-RU" sz="1200" dirty="0">
                <a:solidFill>
                  <a:srgbClr val="000000"/>
                </a:solidFill>
                <a:latin typeface="Times New Roman"/>
                <a:ea typeface="Times New Roman"/>
              </a:rPr>
              <a:t>6. Шубина Т.И. Деятельностный метод в школе </a:t>
            </a:r>
            <a:r>
              <a:rPr lang="tt-RU" sz="1200" u="sng" dirty="0">
                <a:solidFill>
                  <a:srgbClr val="0000FF"/>
                </a:solidFill>
                <a:latin typeface="Times New Roman"/>
                <a:ea typeface="Times New Roman"/>
                <a:hlinkClick r:id="rId2"/>
              </a:rPr>
              <a:t>http://festival.1september.ru/articles/527236</a:t>
            </a:r>
            <a:r>
              <a:rPr lang="tt-RU" sz="1200" u="sng" dirty="0" smtClean="0">
                <a:solidFill>
                  <a:srgbClr val="0000FF"/>
                </a:solidFill>
                <a:latin typeface="Times New Roman"/>
                <a:ea typeface="Times New Roman"/>
                <a:hlinkClick r:id="rId2"/>
              </a:rPr>
              <a:t>/</a:t>
            </a:r>
            <a:endParaRPr lang="ru-RU" sz="12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7</a:t>
            </a:r>
            <a:r>
              <a:rPr lang="ru-RU" sz="1200" dirty="0">
                <a:solidFill>
                  <a:srgbClr val="000000"/>
                </a:solidFill>
                <a:latin typeface="Times New Roman"/>
                <a:ea typeface="Times New Roman"/>
              </a:rPr>
              <a:t>. Зельманова Л.М. Наглядность в преподавании русского языка. М, 1984.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/>
                <a:ea typeface="Times New Roman"/>
              </a:rPr>
              <a:t>8. Иванов С.В. Русский язык в начальной школе: новый взгляд на его изучение. / Начальное образование. - Спецвыпуск - 2005.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/>
                <a:ea typeface="Times New Roman"/>
              </a:rPr>
              <a:t>9. Канакина В.П. Особенности лексики младших школьников. / Начальная школа. - №6 - 1997.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/>
                <a:ea typeface="Times New Roman"/>
              </a:rPr>
              <a:t>10. Кульневич С.В., Лакоценина Т.П. Совсем необычный урок: Практическое пособие для учителей и классных руководителей, студентов средних и высших педагогических учебных заведений, слушателей ИПК. - Ростов-на-Дону: Изд-во «Учитель», 2001.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/>
                <a:ea typeface="Times New Roman"/>
              </a:rPr>
              <a:t>11. И.И. Политова “Развитие речи учашихся начальных классов”. Москва, “Просвещение” 1984 г.</a:t>
            </a:r>
            <a:endParaRPr lang="ru-RU" sz="1200" dirty="0">
              <a:latin typeface="Times New Roman"/>
              <a:ea typeface="Times New Roman"/>
            </a:endParaRPr>
          </a:p>
          <a:p>
            <a:r>
              <a:rPr lang="ru-RU" sz="1200" dirty="0">
                <a:solidFill>
                  <a:schemeClr val="tx1"/>
                </a:solidFill>
                <a:latin typeface="Times New Roman"/>
                <a:ea typeface="Times New Roman"/>
              </a:rPr>
              <a:t>Чтение познавательной литературы  на сайте:  </a:t>
            </a:r>
            <a:r>
              <a:rPr lang="ru-RU" sz="1200" u="sng" dirty="0">
                <a:solidFill>
                  <a:schemeClr val="tx1"/>
                </a:solidFill>
                <a:latin typeface="Times New Roman"/>
                <a:ea typeface="Times New Roman"/>
                <a:hlinkClick r:id="rId3"/>
              </a:rPr>
              <a:t>https://my.1september.ru</a:t>
            </a:r>
            <a:r>
              <a:rPr lang="ru-RU" sz="1200" dirty="0">
                <a:solidFill>
                  <a:schemeClr val="tx1"/>
                </a:solidFill>
                <a:latin typeface="Times New Roman"/>
                <a:ea typeface="Times New Roman"/>
              </a:rPr>
              <a:t> : газета «Первое сентября», журналы «Начальная школа», «Здоровье детей», «ОБЖ», «Школьный психолог», «Школа для родителей». </a:t>
            </a:r>
            <a:endParaRPr lang="ru-RU" sz="1200" dirty="0" smtClean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>
              <a:spcAft>
                <a:spcPts val="1000"/>
              </a:spcAft>
            </a:pPr>
            <a:r>
              <a:rPr lang="ru-RU"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«Ранее развитие детей» -Методики обучения чтению</a:t>
            </a:r>
            <a:endParaRPr lang="ru-RU" sz="12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sz="12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4"/>
              </a:rPr>
              <a:t>http://danilova.ru/publication/read_metod_05.htm</a:t>
            </a:r>
            <a:endParaRPr lang="ru-RU" sz="1200" dirty="0"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sz="12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5"/>
              </a:rPr>
              <a:t>https://www.obuzz.ru/burn/razvitie-rechi-uchashchihsya-odna-iz-osnovnyh-zadach-nachalnogo/</a:t>
            </a:r>
            <a:endParaRPr lang="ru-RU" sz="1200" dirty="0"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sz="12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https://www.altmix.ru/mesotherapy/osobennosti-razvitiya-rechi-mladshih-shkolnikov-trebovaniya-k-rechi-mladshih/</a:t>
            </a:r>
            <a:endParaRPr lang="ru-RU" sz="1200" dirty="0"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sz="12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7"/>
              </a:rPr>
              <a:t>https://urok.1sept.ru/%D1%81%D1%82%D0%B0%D1%82%D1%8C%D0%B8/415803/</a:t>
            </a:r>
            <a:endParaRPr lang="ru-RU" sz="1200" dirty="0">
              <a:ea typeface="Calibri"/>
              <a:cs typeface="Times New Roman"/>
            </a:endParaRP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75425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16632"/>
            <a:ext cx="7772400" cy="1470025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700" dirty="0"/>
              <a:t>Методическая тема </a:t>
            </a:r>
            <a:r>
              <a:rPr lang="ru-RU" sz="2700" dirty="0" smtClean="0"/>
              <a:t> </a:t>
            </a:r>
            <a:r>
              <a:rPr lang="ru-RU" sz="2700" dirty="0"/>
              <a:t>учителей начальных классов</a:t>
            </a:r>
            <a:r>
              <a:rPr lang="ru-RU" sz="2700" dirty="0" smtClean="0"/>
              <a:t>:</a:t>
            </a:r>
            <a:br>
              <a:rPr lang="ru-RU" sz="2700" dirty="0" smtClean="0"/>
            </a:br>
            <a:r>
              <a:rPr lang="ru-RU" sz="3000" dirty="0">
                <a:solidFill>
                  <a:srgbClr val="FF0000"/>
                </a:solidFill>
                <a:ea typeface="+mn-ea"/>
                <a:cs typeface="+mn-cs"/>
              </a:rPr>
              <a:t>«Повышение эффективности и качества образования в начальной школе путем развития  функциональной грамотности учащихся» </a:t>
            </a:r>
            <a:br>
              <a:rPr lang="ru-RU" sz="3000" dirty="0">
                <a:solidFill>
                  <a:srgbClr val="FF0000"/>
                </a:solidFill>
                <a:ea typeface="+mn-ea"/>
                <a:cs typeface="+mn-cs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257600"/>
            <a:ext cx="7488832" cy="3600400"/>
          </a:xfrm>
        </p:spPr>
        <p:txBody>
          <a:bodyPr>
            <a:normAutofit fontScale="92500" lnSpcReduction="20000"/>
          </a:bodyPr>
          <a:lstStyle/>
          <a:p>
            <a:pPr lvl="0" algn="l"/>
            <a:r>
              <a:rPr lang="ru-RU" sz="1500" dirty="0">
                <a:solidFill>
                  <a:srgbClr val="C00000"/>
                </a:solidFill>
              </a:rPr>
              <a:t>Цель</a:t>
            </a:r>
            <a:r>
              <a:rPr lang="ru-RU" sz="1500" dirty="0">
                <a:solidFill>
                  <a:srgbClr val="0070C0"/>
                </a:solidFill>
              </a:rPr>
              <a:t>: развитие у учащихся функциональной грамотности и креативного мышления, непрерывное совершенствование профессиональной компетентности учителей начальной школы, как условие реализации разноуровневого обучения учащихся, способствующего раскрытию способностей, интеллектуального и творческого потенциала каждого учащегося. </a:t>
            </a:r>
            <a:endParaRPr lang="ru-RU" sz="1500" dirty="0" smtClean="0">
              <a:solidFill>
                <a:srgbClr val="0070C0"/>
              </a:solidFill>
            </a:endParaRPr>
          </a:p>
          <a:p>
            <a:pPr lvl="0" algn="l"/>
            <a:r>
              <a:rPr lang="ru-RU" sz="1500" b="1" cap="all" dirty="0">
                <a:solidFill>
                  <a:srgbClr val="FF0000"/>
                </a:solidFill>
                <a:ea typeface="+mj-ea"/>
                <a:cs typeface="+mj-cs"/>
              </a:rPr>
              <a:t>Задачи:</a:t>
            </a:r>
            <a:r>
              <a:rPr lang="ru-RU" sz="1500" b="1" cap="all" dirty="0">
                <a:solidFill>
                  <a:srgbClr val="0070C0"/>
                </a:solidFill>
                <a:ea typeface="+mj-ea"/>
                <a:cs typeface="+mj-cs"/>
              </a:rPr>
              <a:t/>
            </a:r>
            <a:br>
              <a:rPr lang="ru-RU" sz="1500" b="1" cap="all" dirty="0">
                <a:solidFill>
                  <a:srgbClr val="0070C0"/>
                </a:solidFill>
                <a:ea typeface="+mj-ea"/>
                <a:cs typeface="+mj-cs"/>
              </a:rPr>
            </a:br>
            <a:r>
              <a:rPr lang="ru-RU" sz="1500" b="1" cap="all" dirty="0">
                <a:solidFill>
                  <a:prstClr val="black"/>
                </a:solidFill>
                <a:ea typeface="+mj-ea"/>
                <a:cs typeface="+mj-cs"/>
              </a:rPr>
              <a:t>• Продолжить работу по повышению качества обучения путем внедрения заданий и материалов </a:t>
            </a:r>
            <a:r>
              <a:rPr lang="en-US" sz="1500" b="1" cap="all" dirty="0">
                <a:solidFill>
                  <a:prstClr val="black"/>
                </a:solidFill>
                <a:ea typeface="+mj-ea"/>
                <a:cs typeface="+mj-cs"/>
              </a:rPr>
              <a:t>PISA, TIMSS,  PIRLS. </a:t>
            </a:r>
            <a:r>
              <a:rPr lang="ru-RU" sz="1500" b="1" cap="all" dirty="0">
                <a:solidFill>
                  <a:prstClr val="black"/>
                </a:solidFill>
                <a:ea typeface="+mj-ea"/>
                <a:cs typeface="+mj-cs"/>
              </a:rPr>
              <a:t>Обеспечить внедрение в учебный процесс новых образовательных технологий.</a:t>
            </a:r>
            <a:br>
              <a:rPr lang="ru-RU" sz="1500" b="1" cap="all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ru-RU" sz="1500" b="1" cap="all" dirty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ru-RU" sz="1500" b="1" cap="all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ru-RU" sz="1500" b="1" cap="all" dirty="0">
                <a:solidFill>
                  <a:prstClr val="black"/>
                </a:solidFill>
                <a:ea typeface="+mj-ea"/>
                <a:cs typeface="+mj-cs"/>
              </a:rPr>
              <a:t>• Продолжить работу по развитию исследовательской и проектной деятельности.  Продолжить работу с мотивированными обучающимися, направленную на участие в предметных олимпиадах.</a:t>
            </a:r>
            <a:br>
              <a:rPr lang="ru-RU" sz="1500" b="1" cap="all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ru-RU" sz="1500" b="1" cap="all" dirty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ru-RU" sz="1500" b="1" cap="all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ru-RU" sz="1500" b="1" cap="all" dirty="0">
                <a:solidFill>
                  <a:prstClr val="black"/>
                </a:solidFill>
                <a:ea typeface="+mj-ea"/>
                <a:cs typeface="+mj-cs"/>
              </a:rPr>
              <a:t>• Совершенствовать педагогическое мастерство учителей по овладению новыми образовательными технологиями в условиях перехода на ФГОС НОО 3 поколения  через систему повышения квалификации и самообразование каждого учителя.</a:t>
            </a:r>
            <a:br>
              <a:rPr lang="ru-RU" sz="1500" b="1" cap="all" dirty="0">
                <a:solidFill>
                  <a:prstClr val="black"/>
                </a:solidFill>
                <a:ea typeface="+mj-ea"/>
                <a:cs typeface="+mj-cs"/>
              </a:rPr>
            </a:br>
            <a:endParaRPr lang="ru-RU" sz="1500" dirty="0">
              <a:solidFill>
                <a:prstClr val="black">
                  <a:tint val="75000"/>
                </a:prst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549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Темы самообразования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2849810"/>
              </p:ext>
            </p:extLst>
          </p:nvPr>
        </p:nvGraphicFramePr>
        <p:xfrm>
          <a:off x="179512" y="908720"/>
          <a:ext cx="8892480" cy="5475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/>
                <a:gridCol w="1800200"/>
                <a:gridCol w="5256584"/>
                <a:gridCol w="1259632"/>
              </a:tblGrid>
              <a:tr h="452322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Ф.И.О</a:t>
                      </a:r>
                      <a:r>
                        <a:rPr lang="ru-RU" baseline="0" dirty="0" smtClean="0"/>
                        <a:t>  учителя 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Тема самообразования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Сроки реализации </a:t>
                      </a:r>
                      <a:endParaRPr lang="ru-RU" sz="1400" dirty="0"/>
                    </a:p>
                  </a:txBody>
                  <a:tcPr/>
                </a:tc>
              </a:tr>
              <a:tr h="55579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Акимова Нина Владимировна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«Пути формирования функциональной грамотности младших школьников в условиях учебной деятельности»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2021-2025</a:t>
                      </a:r>
                      <a:endParaRPr lang="ru-RU" sz="1600" dirty="0"/>
                    </a:p>
                  </a:txBody>
                  <a:tcPr marL="68580" marR="68580" marT="0" marB="0"/>
                </a:tc>
              </a:tr>
              <a:tr h="792088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Алтапова Елена Сергеевна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«Использование современных образовательных технологий в формировании ключевых компетентностей учащихся начальных классов»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2019-2024</a:t>
                      </a:r>
                      <a:endParaRPr lang="ru-RU" sz="1600" dirty="0"/>
                    </a:p>
                  </a:txBody>
                  <a:tcPr marL="68580" marR="68580" marT="0" marB="0"/>
                </a:tc>
              </a:tr>
              <a:tr h="598552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Афанасьева Марина Александровна 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«Формирование читательской грамотности младшего школьника в условиях реализации ФГОС НОО».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2022-2027</a:t>
                      </a:r>
                      <a:endParaRPr lang="ru-RU" sz="1600" dirty="0"/>
                    </a:p>
                  </a:txBody>
                  <a:tcPr marL="68580" marR="68580" marT="0" marB="0"/>
                </a:tc>
              </a:tr>
              <a:tr h="452322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Валеева Ляйля Фанировна </a:t>
                      </a:r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«Формирование математической грамотности на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уроках математики»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2021-2023</a:t>
                      </a:r>
                      <a:endParaRPr lang="ru-RU" sz="1600" dirty="0"/>
                    </a:p>
                  </a:txBody>
                  <a:tcPr/>
                </a:tc>
              </a:tr>
              <a:tr h="598552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Валиева Мария Ринатовна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«Внеурочная деятельность, как средство формирования читательской самостоятельности младщих школьников»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2019-2023</a:t>
                      </a:r>
                      <a:endParaRPr lang="ru-RU" sz="1600" dirty="0"/>
                    </a:p>
                  </a:txBody>
                  <a:tcPr marL="68580" marR="68580" marT="0" marB="0"/>
                </a:tc>
              </a:tr>
              <a:tr h="598552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Гайнутдинова Наталья Владимировна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«Формирование читательской грамотности младшего школьника в условиях реализации ФГОС НОО».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2021-2024</a:t>
                      </a:r>
                      <a:endParaRPr lang="ru-RU" sz="1600" dirty="0"/>
                    </a:p>
                  </a:txBody>
                  <a:tcPr marL="68580" marR="68580" marT="0" marB="0"/>
                </a:tc>
              </a:tr>
              <a:tr h="452322"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Деберцова Екатерина Сергеевна</a:t>
                      </a:r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«Исследовательская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деятельность младших школьников, через читательскую грамотность»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2020-2024</a:t>
                      </a:r>
                      <a:endParaRPr lang="ru-RU" sz="1600" dirty="0"/>
                    </a:p>
                  </a:txBody>
                  <a:tcPr/>
                </a:tc>
              </a:tr>
              <a:tr h="452322"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Копанева Людмила  Петровна</a:t>
                      </a:r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«Воспитание креативного мышления путем введения новых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технологий»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2021-2025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125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Темы самообразования 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4103133"/>
              </p:ext>
            </p:extLst>
          </p:nvPr>
        </p:nvGraphicFramePr>
        <p:xfrm>
          <a:off x="179512" y="1052737"/>
          <a:ext cx="8784977" cy="5551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/>
                <a:gridCol w="1872208"/>
                <a:gridCol w="4968552"/>
                <a:gridCol w="1368153"/>
              </a:tblGrid>
              <a:tr h="459928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Ф.И.О</a:t>
                      </a:r>
                      <a:r>
                        <a:rPr lang="ru-RU" baseline="0" dirty="0" smtClean="0"/>
                        <a:t> учителя 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Темы самообразования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Сроки реализации </a:t>
                      </a:r>
                      <a:endParaRPr lang="ru-RU" sz="1400" dirty="0"/>
                    </a:p>
                  </a:txBody>
                  <a:tcPr/>
                </a:tc>
              </a:tr>
              <a:tr h="782507"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Московец  Гузаль Наримановна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«Использование  игровой технологии в развитии читательской грамотности»   и   </a:t>
                      </a:r>
                      <a:r>
                        <a:rPr lang="tt-RU" sz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“Развитие речи в процессе обучения младших школьников”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2020-2024</a:t>
                      </a:r>
                      <a:endParaRPr lang="ru-RU" sz="1600" dirty="0"/>
                    </a:p>
                  </a:txBody>
                  <a:tcPr marL="68580" marR="68580" marT="0" marB="0"/>
                </a:tc>
              </a:tr>
              <a:tr h="782507"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Мухоярова Ирина Николаевна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«Создание условий для формирования у обучающихся положительных эмоций по отношению к учебной деятельности».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2022-2027</a:t>
                      </a:r>
                      <a:endParaRPr lang="ru-RU" sz="1600" dirty="0"/>
                    </a:p>
                  </a:txBody>
                  <a:tcPr marL="68580" marR="68580" marT="0" marB="0"/>
                </a:tc>
              </a:tr>
              <a:tr h="495337"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Сытина Анастасия Александровна </a:t>
                      </a:r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«Развитие математической грамотности»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2020-2024</a:t>
                      </a:r>
                      <a:endParaRPr lang="ru-RU" sz="1600" dirty="0"/>
                    </a:p>
                  </a:txBody>
                  <a:tcPr/>
                </a:tc>
              </a:tr>
              <a:tr h="521670">
                <a:tc>
                  <a:txBody>
                    <a:bodyPr/>
                    <a:lstStyle/>
                    <a:p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Умарова Зарема Меметовна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«Развитие учащихся в процессе формирования универсальных учебных действий».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2018-2022</a:t>
                      </a:r>
                      <a:endParaRPr lang="ru-RU" sz="1600" dirty="0"/>
                    </a:p>
                  </a:txBody>
                  <a:tcPr marL="68580" marR="68580" marT="0" marB="0"/>
                </a:tc>
              </a:tr>
              <a:tr h="459928">
                <a:tc>
                  <a:txBody>
                    <a:bodyPr/>
                    <a:lstStyle/>
                    <a:p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Хамидуллина Резеда Забировна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«Интеллектуальная работа на уроках русского языка»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2018-2022</a:t>
                      </a:r>
                      <a:endParaRPr lang="ru-RU" sz="1600" dirty="0"/>
                    </a:p>
                  </a:txBody>
                  <a:tcPr marL="68580" marR="68580" marT="0" marB="0"/>
                </a:tc>
              </a:tr>
              <a:tr h="521670">
                <a:tc>
                  <a:txBody>
                    <a:bodyPr/>
                    <a:lstStyle/>
                    <a:p>
                      <a:r>
                        <a:rPr lang="ru-RU" dirty="0" smtClean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Шамсутдинова Эльмира Растамовна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«Развитие функциональной грамотности учащихся средствами учебных предметов»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2022-2026</a:t>
                      </a:r>
                      <a:endParaRPr lang="ru-RU" sz="1600" dirty="0"/>
                    </a:p>
                  </a:txBody>
                  <a:tcPr marL="68580" marR="68580" marT="0" marB="0"/>
                </a:tc>
              </a:tr>
              <a:tr h="500723">
                <a:tc>
                  <a:txBody>
                    <a:bodyPr/>
                    <a:lstStyle/>
                    <a:p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Шарафутдинова Лейсан Равилевна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«Системно-деятельностный подход в обучении, как фактор развития личности младшего школьника»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2018-2023</a:t>
                      </a:r>
                      <a:endParaRPr lang="ru-RU" sz="1600" dirty="0"/>
                    </a:p>
                  </a:txBody>
                  <a:tcPr marL="68580" marR="68580" marT="0" marB="0"/>
                </a:tc>
              </a:tr>
              <a:tr h="793847">
                <a:tc>
                  <a:txBody>
                    <a:bodyPr/>
                    <a:lstStyle/>
                    <a:p>
                      <a:r>
                        <a:rPr lang="ru-RU" dirty="0" smtClean="0"/>
                        <a:t>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Ямалтдинова Гузель Аскаровна</a:t>
                      </a:r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«Развитие творческих способностей на уроках и во внеурочное  время младших школьников»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2021-2025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61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49006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План самообразования 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6752912"/>
              </p:ext>
            </p:extLst>
          </p:nvPr>
        </p:nvGraphicFramePr>
        <p:xfrm>
          <a:off x="179511" y="836710"/>
          <a:ext cx="8784977" cy="53224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9"/>
                <a:gridCol w="6696744"/>
                <a:gridCol w="1656184"/>
              </a:tblGrid>
              <a:tr h="6007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План мероприятий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Примерные сроки реализации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328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Повышение квалификации и профессиональная переподготовка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2713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Изучение учебно-методической литературы в глобальной сети, в профессиональных газетах и журналах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постоянно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0062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Прохождение курсов повышения квалификации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Каждые</a:t>
                      </a:r>
                      <a:r>
                        <a:rPr lang="ru-RU" sz="18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три года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09069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Изучение применения новых образовательных технологий в работе ведущих учителей школы, района, республики, страны в области обучения и воспитания.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постоянно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9083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Участие в профессиональных встреча, семинарах, конференциях школ.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2021-2026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209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Использование современных образовательных технологий.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</a:tr>
              <a:tr h="409393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Использование возможностей Интернет на уроке.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постоянно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956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002934"/>
              </p:ext>
            </p:extLst>
          </p:nvPr>
        </p:nvGraphicFramePr>
        <p:xfrm>
          <a:off x="251520" y="188640"/>
          <a:ext cx="8712967" cy="6421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"/>
                <a:gridCol w="7066817"/>
                <a:gridCol w="1214102"/>
              </a:tblGrid>
              <a:tr h="45804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Составление мультимедийных презентаций для проведения уроков, внеклассных мероприятий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постоянно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1923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Проведение развернутых долговременных наблюдений с использованием средств педагогической диагностики, проведение срезов с помощью анкет, тестов на начальном и конечном этапе эксперимента по применению инновационных образовательных технологий: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1) системно-деятельностный подход в обучении;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2) анализ литературных произведений на основании опорных положений (конспектов);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3) проверка и углубление знаний, умений и навыков обучающихся по предметам  с использованием тестов;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4) развитие познавательного интереса обучающихся к предметам путем внедрения нестандартных уроков;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5) проекты на уроках, во внеклассной работе по предметам.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2021-2023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094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Внедрение полученных результатов в педагогическую практику.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2023-2025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1398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Обобщение и распространение собственного педагогического опыта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</a:tr>
              <a:tr h="21002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Выступление перед коллегами на занятиях ШМО,  педсовете, конференции.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2022-2027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094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Профессиональные публикации.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2022-2027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804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 собственном сайте  размещение информации о реализации программы самообразования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094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Оформление портфолио.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2022-2026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094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Посещение уроков коллег и участие в обмене опытом.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постоянно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139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Проведение открытых уроков и мастер-классов на уровне школы и района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2022-2027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08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7528870"/>
              </p:ext>
            </p:extLst>
          </p:nvPr>
        </p:nvGraphicFramePr>
        <p:xfrm>
          <a:off x="251520" y="332656"/>
          <a:ext cx="8712968" cy="61206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6840760"/>
                <a:gridCol w="1368152"/>
              </a:tblGrid>
              <a:tr h="72559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</a:rPr>
                        <a:t>Участие в конкурсах профессионального мастерства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</a:tr>
              <a:tr h="651826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Участие в профессиональных конкурсах на районном и республиканском уровнях.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2022-2027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0717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</a:rPr>
                        <a:t>Работа с обучающимися на уроках и во внеурочное время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</a:tr>
              <a:tr h="651826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Систематически пополнять папки результатами работы над темой самообразования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2022-2027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1826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Создать условия для участия особо одаренных детей в  олимпиадах, конкурсах различного уровня.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2021-2026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8841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Добиться активного и результативного участия обучающихся во всех творческих конкурсах и олимпиадах по предмету на районном,  республиканском и всероссийском  уровне.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2021-2025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1826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Вовлекать больше обучающихся в проектно-исследовательскую деятельность.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2021-2026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0242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Проведение предметных недель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ежегодно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8841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Анкетирование учащихся, родителей с целью выявления эффективности использования новых образовательных технологий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ежегодно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191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147248" cy="418058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Формы самообразования </a:t>
            </a:r>
            <a:r>
              <a:rPr lang="ru-RU" sz="2400" dirty="0" smtClean="0">
                <a:solidFill>
                  <a:srgbClr val="FF0000"/>
                </a:solidFill>
              </a:rPr>
              <a:t>вне школы</a:t>
            </a:r>
            <a:endParaRPr lang="ru-RU" sz="2400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207734"/>
              </p:ext>
            </p:extLst>
          </p:nvPr>
        </p:nvGraphicFramePr>
        <p:xfrm>
          <a:off x="251520" y="701040"/>
          <a:ext cx="8568953" cy="615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237"/>
                <a:gridCol w="7152596"/>
                <a:gridCol w="1071120"/>
              </a:tblGrid>
              <a:tr h="12949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№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smtClean="0"/>
                        <a:t>Названия мероприятий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Уровень </a:t>
                      </a:r>
                      <a:endParaRPr lang="ru-RU" sz="1600" dirty="0"/>
                    </a:p>
                  </a:txBody>
                  <a:tcPr/>
                </a:tc>
              </a:tr>
              <a:tr h="751605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b="1" dirty="0" smtClean="0">
                          <a:effectLst/>
                          <a:latin typeface="Times New Roman"/>
                          <a:ea typeface="Times New Roman"/>
                        </a:rPr>
                        <a:t>Сертификат участника</a:t>
                      </a:r>
                      <a:r>
                        <a:rPr lang="tt-RU" sz="1600" dirty="0" smtClean="0">
                          <a:effectLst/>
                          <a:latin typeface="Times New Roman"/>
                          <a:ea typeface="Times New Roman"/>
                        </a:rPr>
                        <a:t> вебинара 19 октября  2021 г “Функциональная грамотность и способы её формирования на уроках окружающего мира” – 1 час.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Всероссийский </a:t>
                      </a:r>
                      <a:endParaRPr lang="ru-RU" sz="1600" dirty="0"/>
                    </a:p>
                  </a:txBody>
                  <a:tcPr/>
                </a:tc>
              </a:tr>
              <a:tr h="991798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b="1" dirty="0" smtClean="0">
                          <a:effectLst/>
                          <a:latin typeface="Times New Roman"/>
                          <a:ea typeface="Times New Roman"/>
                        </a:rPr>
                        <a:t>Сертификат участника</a:t>
                      </a:r>
                      <a:r>
                        <a:rPr lang="tt-RU" sz="1600" dirty="0" smtClean="0">
                          <a:effectLst/>
                          <a:latin typeface="Times New Roman"/>
                          <a:ea typeface="Times New Roman"/>
                        </a:rPr>
                        <a:t> вебинара 12 октября 2021 “Преемственность дошкольного и начального образования как основное условие развития речи детей, творческого воображения, мышления, каллиграфических навыков” – 2 часа.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Всероссийский 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</a:tr>
              <a:tr h="765101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b="1" dirty="0" smtClean="0">
                          <a:effectLst/>
                          <a:latin typeface="Times New Roman"/>
                          <a:ea typeface="Times New Roman"/>
                        </a:rPr>
                        <a:t>Сертификат участника</a:t>
                      </a:r>
                      <a:r>
                        <a:rPr lang="tt-RU" sz="1600" dirty="0" smtClean="0">
                          <a:effectLst/>
                          <a:latin typeface="Times New Roman"/>
                          <a:ea typeface="Times New Roman"/>
                        </a:rPr>
                        <a:t> семинара “Эффективные инструменты формирования функциональной грамотности младших школьников” 18 октября 2021 года, 4 часа.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Всероссийский </a:t>
                      </a:r>
                    </a:p>
                  </a:txBody>
                  <a:tcPr/>
                </a:tc>
              </a:tr>
              <a:tr h="793439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b="1" dirty="0" smtClean="0">
                          <a:effectLst/>
                          <a:latin typeface="Times New Roman"/>
                          <a:ea typeface="Times New Roman"/>
                        </a:rPr>
                        <a:t>Сертификат участия</a:t>
                      </a:r>
                      <a:r>
                        <a:rPr lang="tt-RU" sz="1600" dirty="0" smtClean="0">
                          <a:effectLst/>
                          <a:latin typeface="Times New Roman"/>
                          <a:ea typeface="Times New Roman"/>
                        </a:rPr>
                        <a:t> в вебинаре 2 часа “ВПР-2022. Организация различных форм контроля на уроках русского языка и литературного чтения в начальной школе”, 18 октября 2021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Всероссийский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538405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b="1" dirty="0" smtClean="0">
                          <a:effectLst/>
                          <a:latin typeface="Times New Roman"/>
                          <a:ea typeface="Times New Roman"/>
                        </a:rPr>
                        <a:t>Удостоверение о повышении квалификации</a:t>
                      </a:r>
                      <a:r>
                        <a:rPr lang="tt-RU" sz="1600" dirty="0" smtClean="0">
                          <a:effectLst/>
                          <a:latin typeface="Times New Roman"/>
                          <a:ea typeface="Times New Roman"/>
                        </a:rPr>
                        <a:t> “Основы обеспечения информационной безопасности детей” в объеме 36 часов 16.12.2021 г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Всероссийский </a:t>
                      </a:r>
                    </a:p>
                  </a:txBody>
                  <a:tcPr/>
                </a:tc>
              </a:tr>
              <a:tr h="793439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Сертификат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 всероссийского семинара Учи ру «Новый инструмент оценки знаний школьников: механика работы» с выполнением практической работы и 3-х часовым  обучением  15 сентября 2021 г.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Всероссийский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765101"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Сертификат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 регионального семинара с 3-х часовым обучением и выполнением практического задания по теме «Цифровая школа» Учи.ру:инновационный метод обучения. Республика Татарстан (программирование) 28 сентября 2021 г.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Региональный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884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0171290"/>
              </p:ext>
            </p:extLst>
          </p:nvPr>
        </p:nvGraphicFramePr>
        <p:xfrm>
          <a:off x="323528" y="260649"/>
          <a:ext cx="8712968" cy="58410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6912768"/>
                <a:gridCol w="1296144"/>
              </a:tblGrid>
              <a:tr h="504055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Названия мероприятия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Уровень </a:t>
                      </a:r>
                      <a:endParaRPr lang="ru-RU" sz="1600" dirty="0"/>
                    </a:p>
                  </a:txBody>
                  <a:tcPr/>
                </a:tc>
              </a:tr>
              <a:tr h="789031"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Открытые уроки  по русскому языку,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литературному чтению, математики  на базе МБОУ «СОШ №8» г.Лениногорска Республики Татарстан в рамках обучающей стажировки с использованием zoom-платформы, 2021 г</a:t>
                      </a:r>
                      <a:endParaRPr lang="ru-RU" sz="1600" dirty="0" smtClean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Республиканский </a:t>
                      </a:r>
                      <a:endParaRPr lang="ru-RU" sz="1600" dirty="0"/>
                    </a:p>
                  </a:txBody>
                  <a:tcPr/>
                </a:tc>
              </a:tr>
              <a:tr h="1262215"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Мастер-класс на республиканской обучающей стажировке для учителей начальных классов РТ в рамках реализации ДПП ПК (ИРО РТ) для педагогических работников, реализующих программы начального общего образования   на тему: «Актуальные проблемы повышения качества начального образования в современных условиях», 2021 г</a:t>
                      </a:r>
                      <a:endParaRPr lang="ru-RU" sz="1600" dirty="0" smtClean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Республиканский </a:t>
                      </a:r>
                      <a:endParaRPr lang="ru-RU" sz="1600" dirty="0"/>
                    </a:p>
                  </a:txBody>
                  <a:tcPr/>
                </a:tc>
              </a:tr>
              <a:tr h="704078"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Выступление на семинаре  по проблеме: «Смысловое чтение как базовый компонент формирования функциональной грамотности на уроках русского языка». Методический семинар ГК «Просвещение», город Москва, 2022 г</a:t>
                      </a:r>
                      <a:endParaRPr lang="ru-RU" sz="1600" dirty="0" smtClean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Всероссийский </a:t>
                      </a:r>
                      <a:endParaRPr lang="ru-RU" sz="1600" dirty="0"/>
                    </a:p>
                  </a:txBody>
                  <a:tcPr/>
                </a:tc>
              </a:tr>
              <a:tr h="704078"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Участие во всероссийском обучающем семинаре «Текстовые задачи по математике в начальной школе: методы решения и типичные ошибки», </a:t>
                      </a:r>
                      <a:r>
                        <a:rPr lang="ru-RU" sz="1600" kern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 платформе Учи.ру, 2022 г</a:t>
                      </a:r>
                      <a:endParaRPr lang="ru-RU" sz="1600" dirty="0" smtClean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Всероссийский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704078">
                <a:tc>
                  <a:txBody>
                    <a:bodyPr/>
                    <a:lstStyle/>
                    <a:p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Вебинар «Как сделать серьёзное занятие занимательным для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младшего школьника и стимулировать его учебно-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познавательную активность»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Всероссийский </a:t>
                      </a:r>
                    </a:p>
                  </a:txBody>
                  <a:tcPr/>
                </a:tc>
              </a:tr>
              <a:tr h="704078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Муниципальный конкурс методических разработок «Мой лучший урок», номинант, 2022 г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157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753</TotalTime>
  <Words>1764</Words>
  <Application>Microsoft Office PowerPoint</Application>
  <PresentationFormat>Экран (4:3)</PresentationFormat>
  <Paragraphs>283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Творческий отчет по Самообразованию учителей  начальных классов  МБОУ «СОШ №8 » </vt:lpstr>
      <vt:lpstr>Методическая тема  учителей начальных классов: «Повышение эффективности и качества образования в начальной школе путем развития  функциональной грамотности учащихся»  </vt:lpstr>
      <vt:lpstr>Темы самообразования</vt:lpstr>
      <vt:lpstr>Темы самообразования </vt:lpstr>
      <vt:lpstr>План самообразования </vt:lpstr>
      <vt:lpstr>Презентация PowerPoint</vt:lpstr>
      <vt:lpstr>Презентация PowerPoint</vt:lpstr>
      <vt:lpstr>Формы самообразования вне школы</vt:lpstr>
      <vt:lpstr>Презентация PowerPoint</vt:lpstr>
      <vt:lpstr>Формы самообразования в учреждении </vt:lpstr>
      <vt:lpstr>Результат работы учителей:</vt:lpstr>
      <vt:lpstr>Коллектив учителей начальных классов </vt:lpstr>
      <vt:lpstr>Презентация PowerPoint</vt:lpstr>
      <vt:lpstr>Презентация PowerPoint</vt:lpstr>
      <vt:lpstr>Список литературы и интернет 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Самообразование учителей начальных классов  МБОУ «СОШ №8» </dc:title>
  <dc:creator>Пользователь</dc:creator>
  <cp:lastModifiedBy>Пользователь</cp:lastModifiedBy>
  <cp:revision>88</cp:revision>
  <dcterms:created xsi:type="dcterms:W3CDTF">2022-04-11T14:06:01Z</dcterms:created>
  <dcterms:modified xsi:type="dcterms:W3CDTF">2022-04-14T19:20:05Z</dcterms:modified>
</cp:coreProperties>
</file>